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6858000" cx="12192000"/>
  <p:notesSz cx="6858000" cy="9144000"/>
  <p:embeddedFontLst>
    <p:embeddedFont>
      <p:font typeface="Lato"/>
      <p:regular r:id="rId36"/>
      <p:bold r:id="rId37"/>
      <p:italic r:id="rId38"/>
      <p:boldItalic r:id="rId39"/>
    </p:embeddedFont>
    <p:embeddedFont>
      <p:font typeface="Nunito Sa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4" roundtripDataSignature="AMtx7mhOSvPJLteq69oHGN0xVBCAVCvd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Sans-regular.fntdata"/><Relationship Id="rId20" Type="http://schemas.openxmlformats.org/officeDocument/2006/relationships/slide" Target="slides/slide16.xml"/><Relationship Id="rId42" Type="http://schemas.openxmlformats.org/officeDocument/2006/relationships/font" Target="fonts/NunitoSans-italic.fntdata"/><Relationship Id="rId41" Type="http://schemas.openxmlformats.org/officeDocument/2006/relationships/font" Target="fonts/NunitoSans-bold.fntdata"/><Relationship Id="rId22" Type="http://schemas.openxmlformats.org/officeDocument/2006/relationships/slide" Target="slides/slide18.xml"/><Relationship Id="rId44" Type="http://customschemas.google.com/relationships/presentationmetadata" Target="metadata"/><Relationship Id="rId21" Type="http://schemas.openxmlformats.org/officeDocument/2006/relationships/slide" Target="slides/slide17.xml"/><Relationship Id="rId43" Type="http://schemas.openxmlformats.org/officeDocument/2006/relationships/font" Target="fonts/NunitoSans-bold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Lato-bold.fntdata"/><Relationship Id="rId14" Type="http://schemas.openxmlformats.org/officeDocument/2006/relationships/slide" Target="slides/slide10.xml"/><Relationship Id="rId36" Type="http://schemas.openxmlformats.org/officeDocument/2006/relationships/font" Target="fonts/Lato-regular.fntdata"/><Relationship Id="rId17" Type="http://schemas.openxmlformats.org/officeDocument/2006/relationships/slide" Target="slides/slide13.xml"/><Relationship Id="rId39" Type="http://schemas.openxmlformats.org/officeDocument/2006/relationships/font" Target="fonts/Lato-boldItalic.fntdata"/><Relationship Id="rId16" Type="http://schemas.openxmlformats.org/officeDocument/2006/relationships/slide" Target="slides/slide12.xml"/><Relationship Id="rId38" Type="http://schemas.openxmlformats.org/officeDocument/2006/relationships/font" Target="fonts/Lato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d545b0aa8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2" name="Google Shape;162;g8d545b0aa8_0_2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d545b0aa8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4" name="Google Shape;174;g8d545b0aa8_0_2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d545b0aa8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0" name="Google Shape;190;g8d545b0aa8_0_3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ee5c974d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6" name="Google Shape;196;g8ee5c974d0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ee5c974d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2" name="Google Shape;202;g8ee5c974d0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ee5c974d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8" name="Google Shape;208;g8ee5c974d0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ee5c974d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4" name="Google Shape;214;g8ee5c974d0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ee5c974d0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3" name="Google Shape;223;g8ee5c974d0_0_1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ee5c974d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0" name="Google Shape;230;g8ee5c974d0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ee5c974d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6" name="Google Shape;236;g8ee5c974d0_0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d545b0aa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" name="Google Shape;98;g8d545b0aa8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ee5c974d0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2" name="Google Shape;242;g8ee5c974d0_0_1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ee5c974d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0" name="Google Shape;250;g8ee5c974d0_0_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ee5c974d0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8" name="Google Shape;258;g8ee5c974d0_0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8ee5c974d0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4" name="Google Shape;264;g8ee5c974d0_0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8ee5c974d0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3" name="Google Shape;273;g8ee5c974d0_0_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ee5c974d0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0" name="Google Shape;280;g8ee5c974d0_0_1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ee5c974d0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6" name="Google Shape;286;g8ee5c974d0_0_1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ee5c974d0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2" name="Google Shape;292;g8ee5c974d0_0_1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8ee5c974d0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8" name="Google Shape;298;g8ee5c974d0_0_1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8ee5c974d0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4" name="Google Shape;304;g8ee5c974d0_0_2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d545b0aa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" name="Google Shape;106;g8d545b0aa8_0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ee5c974d0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1" name="Google Shape;311;g8ee5c974d0_0_1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8d545b0aa8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2" name="Google Shape;112;g8d545b0aa8_0_2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8d545b0aa8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8d545b0aa8_0_2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d545b0aa8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4" name="Google Shape;124;g8d545b0aa8_0_2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d545b0aa8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0" name="Google Shape;130;g8d545b0aa8_0_2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d545b0aa8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6" name="Google Shape;136;g8d545b0aa8_0_2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d545b0aa8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9" name="Google Shape;149;g8d545b0aa8_0_2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bg>
      <p:bgPr>
        <a:solidFill>
          <a:schemeClr val="accen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12" name="Google Shape;1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4" name="Google Shape;64;p1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solidFill>
          <a:schemeClr val="lt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14" name="Google Shape;1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00" y="118250"/>
            <a:ext cx="645100" cy="64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bg>
      <p:bgPr>
        <a:solidFill>
          <a:schemeClr val="accen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17" name="Google Shape;17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1" name="Google Shape;2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1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1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1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nats-io/nsc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ocs.nats.io/nats-tools/nsc/signing_key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twitter.com/wallyqs" TargetMode="External"/><Relationship Id="rId4" Type="http://schemas.openxmlformats.org/officeDocument/2006/relationships/hyperlink" Target="https://twitter.com/wallyqs" TargetMode="External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ithub.com/wallyqs/kubecon2020/" TargetMode="External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wallyqs/kubecon2020/" TargetMode="External"/><Relationship Id="rId4" Type="http://schemas.openxmlformats.org/officeDocument/2006/relationships/hyperlink" Target="https://github.com/wallyqs/kubecon2020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Relationship Id="rId4" Type="http://schemas.openxmlformats.org/officeDocument/2006/relationships/hyperlink" Target="https://github.com/nats-io/" TargetMode="External"/><Relationship Id="rId5" Type="http://schemas.openxmlformats.org/officeDocument/2006/relationships/hyperlink" Target="http://twitter.com/nats_io/" TargetMode="External"/><Relationship Id="rId6" Type="http://schemas.openxmlformats.org/officeDocument/2006/relationships/hyperlink" Target="http://twitter.com/nats_io/" TargetMode="External"/><Relationship Id="rId7" Type="http://schemas.openxmlformats.org/officeDocument/2006/relationships/hyperlink" Target="https://nats.io" TargetMode="External"/><Relationship Id="rId8" Type="http://schemas.openxmlformats.org/officeDocument/2006/relationships/hyperlink" Target="https://nats.io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8.png"/><Relationship Id="rId5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/>
          <p:nvPr/>
        </p:nvSpPr>
        <p:spPr>
          <a:xfrm>
            <a:off x="559904" y="315009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i="1" lang="en-US" sz="3600">
                <a:solidFill>
                  <a:schemeClr val="lt1"/>
                </a:solidFill>
              </a:rPr>
              <a:t>Waldemar Quevedo</a:t>
            </a:r>
            <a:endParaRPr/>
          </a:p>
        </p:txBody>
      </p:sp>
      <p:sp>
        <p:nvSpPr>
          <p:cNvPr id="92" name="Google Shape;92;p1"/>
          <p:cNvSpPr txBox="1"/>
          <p:nvPr/>
        </p:nvSpPr>
        <p:spPr>
          <a:xfrm>
            <a:off x="559900" y="2140025"/>
            <a:ext cx="101298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</a:pPr>
            <a:r>
              <a:rPr b="1" lang="en-US" sz="4400">
                <a:solidFill>
                  <a:schemeClr val="lt1"/>
                </a:solidFill>
              </a:rPr>
              <a:t>                      Deep Dive 2020:</a:t>
            </a:r>
            <a:endParaRPr b="1" sz="4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</a:pPr>
            <a:r>
              <a:rPr b="1" lang="en-US" sz="4400">
                <a:solidFill>
                  <a:schemeClr val="lt1"/>
                </a:solidFill>
              </a:rPr>
              <a:t>Building Decentralized Applications</a:t>
            </a:r>
            <a:endParaRPr b="1" sz="4400">
              <a:solidFill>
                <a:schemeClr val="lt1"/>
              </a:solidFill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613401" y="4108875"/>
            <a:ext cx="29448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i="1" lang="en-US" sz="2100">
                <a:solidFill>
                  <a:srgbClr val="FFFFFF"/>
                </a:solidFill>
              </a:rPr>
              <a:t>NATS Core Maintainer</a:t>
            </a:r>
            <a:endParaRPr i="1" sz="100"/>
          </a:p>
        </p:txBody>
      </p:sp>
      <p:pic>
        <p:nvPicPr>
          <p:cNvPr id="94" name="Google Shape;9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900" y="2085612"/>
            <a:ext cx="3397727" cy="87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4456" y="3785325"/>
            <a:ext cx="1881050" cy="18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d545b0aa8_0_261"/>
          <p:cNvSpPr txBox="1"/>
          <p:nvPr/>
        </p:nvSpPr>
        <p:spPr>
          <a:xfrm>
            <a:off x="822895" y="-268253"/>
            <a:ext cx="8237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</a:rPr>
              <a:t>Streams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g8d545b0aa8_0_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1117900"/>
            <a:ext cx="8392150" cy="564212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8d545b0aa8_0_261"/>
          <p:cNvSpPr txBox="1"/>
          <p:nvPr/>
        </p:nvSpPr>
        <p:spPr>
          <a:xfrm>
            <a:off x="4940396" y="1545775"/>
            <a:ext cx="41928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chat.KUBECON.posts.*</a:t>
            </a:r>
            <a:endParaRPr sz="2900">
              <a:solidFill>
                <a:srgbClr val="FFFFFF"/>
              </a:solidFill>
            </a:endParaRPr>
          </a:p>
        </p:txBody>
      </p:sp>
      <p:cxnSp>
        <p:nvCxnSpPr>
          <p:cNvPr id="167" name="Google Shape;167;g8d545b0aa8_0_261"/>
          <p:cNvCxnSpPr>
            <a:stCxn id="166" idx="1"/>
          </p:cNvCxnSpPr>
          <p:nvPr/>
        </p:nvCxnSpPr>
        <p:spPr>
          <a:xfrm rot="10800000">
            <a:off x="3808196" y="1638025"/>
            <a:ext cx="1132200" cy="2394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8" name="Google Shape;168;g8d545b0aa8_0_261"/>
          <p:cNvSpPr txBox="1"/>
          <p:nvPr/>
        </p:nvSpPr>
        <p:spPr>
          <a:xfrm>
            <a:off x="3912698" y="2588271"/>
            <a:ext cx="41928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chat.KUBECON.dms.*</a:t>
            </a:r>
            <a:endParaRPr sz="2900">
              <a:solidFill>
                <a:srgbClr val="FFFFFF"/>
              </a:solidFill>
            </a:endParaRPr>
          </a:p>
        </p:txBody>
      </p:sp>
      <p:cxnSp>
        <p:nvCxnSpPr>
          <p:cNvPr id="169" name="Google Shape;169;g8d545b0aa8_0_261"/>
          <p:cNvCxnSpPr>
            <a:stCxn id="168" idx="1"/>
          </p:cNvCxnSpPr>
          <p:nvPr/>
        </p:nvCxnSpPr>
        <p:spPr>
          <a:xfrm rot="10800000">
            <a:off x="3281198" y="2551521"/>
            <a:ext cx="631500" cy="3684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" name="Google Shape;170;g8d545b0aa8_0_261"/>
          <p:cNvCxnSpPr/>
          <p:nvPr/>
        </p:nvCxnSpPr>
        <p:spPr>
          <a:xfrm rot="10800000">
            <a:off x="2340125" y="2481725"/>
            <a:ext cx="1295700" cy="11541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" name="Google Shape;171;g8d545b0aa8_0_261"/>
          <p:cNvSpPr txBox="1"/>
          <p:nvPr/>
        </p:nvSpPr>
        <p:spPr>
          <a:xfrm>
            <a:off x="3635825" y="3630764"/>
            <a:ext cx="41928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chat.KUBECON.online</a:t>
            </a:r>
            <a:endParaRPr sz="2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8d545b0aa8_0_266"/>
          <p:cNvSpPr txBox="1"/>
          <p:nvPr/>
        </p:nvSpPr>
        <p:spPr>
          <a:xfrm>
            <a:off x="822895" y="-268253"/>
            <a:ext cx="8237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</a:rPr>
              <a:t>Services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8d545b0aa8_0_266"/>
          <p:cNvSpPr/>
          <p:nvPr/>
        </p:nvSpPr>
        <p:spPr>
          <a:xfrm rot="-5400000">
            <a:off x="1287825" y="3008975"/>
            <a:ext cx="2205600" cy="25530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  <a:effectLst>
            <a:outerShdw blurRad="500063" rotWithShape="0" algn="bl" dir="8100000" dist="276225">
              <a:srgbClr val="666666">
                <a:alpha val="4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78" name="Google Shape;178;g8d545b0aa8_0_266"/>
          <p:cNvSpPr txBox="1"/>
          <p:nvPr/>
        </p:nvSpPr>
        <p:spPr>
          <a:xfrm>
            <a:off x="1567118" y="3714141"/>
            <a:ext cx="1647000" cy="13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3F3F3"/>
                </a:solidFill>
              </a:rPr>
              <a:t>NATS</a:t>
            </a:r>
            <a:endParaRPr b="1" sz="3000"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3F3F3"/>
                </a:solidFill>
              </a:rPr>
              <a:t>Client</a:t>
            </a:r>
            <a:endParaRPr b="1" sz="3000">
              <a:solidFill>
                <a:srgbClr val="F3F3F3"/>
              </a:solidFill>
            </a:endParaRPr>
          </a:p>
        </p:txBody>
      </p:sp>
      <p:sp>
        <p:nvSpPr>
          <p:cNvPr id="179" name="Google Shape;179;g8d545b0aa8_0_266"/>
          <p:cNvSpPr/>
          <p:nvPr/>
        </p:nvSpPr>
        <p:spPr>
          <a:xfrm>
            <a:off x="8644875" y="3466352"/>
            <a:ext cx="2040600" cy="1715400"/>
          </a:xfrm>
          <a:prstGeom prst="roundRect">
            <a:avLst>
              <a:gd fmla="val 16667" name="adj"/>
            </a:avLst>
          </a:prstGeom>
          <a:solidFill>
            <a:srgbClr val="0563C1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1200000" dist="171450">
              <a:srgbClr val="666666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FFFFFF"/>
                </a:solidFill>
              </a:rPr>
              <a:t>Chat Access</a:t>
            </a:r>
            <a:endParaRPr b="1" sz="2300">
              <a:solidFill>
                <a:srgbClr val="FFFFFF"/>
              </a:solidFill>
            </a:endParaRPr>
          </a:p>
        </p:txBody>
      </p:sp>
      <p:sp>
        <p:nvSpPr>
          <p:cNvPr id="180" name="Google Shape;180;g8d545b0aa8_0_266"/>
          <p:cNvSpPr/>
          <p:nvPr/>
        </p:nvSpPr>
        <p:spPr>
          <a:xfrm>
            <a:off x="8644879" y="3241443"/>
            <a:ext cx="2040600" cy="6192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rgbClr val="44546A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br>
              <a:rPr lang="en-US" sz="1800">
                <a:solidFill>
                  <a:srgbClr val="000000"/>
                </a:solidFill>
              </a:rPr>
            </a:br>
            <a:r>
              <a:rPr lang="en-US" sz="1800">
                <a:solidFill>
                  <a:srgbClr val="000000"/>
                </a:solidFill>
              </a:rPr>
              <a:t>Response</a:t>
            </a:r>
            <a:endParaRPr sz="1800"/>
          </a:p>
        </p:txBody>
      </p:sp>
      <p:pic>
        <p:nvPicPr>
          <p:cNvPr id="181" name="Google Shape;181;g8d545b0aa8_0_266"/>
          <p:cNvPicPr preferRelativeResize="0"/>
          <p:nvPr/>
        </p:nvPicPr>
        <p:blipFill rotWithShape="1">
          <a:blip r:embed="rId3">
            <a:alphaModFix/>
          </a:blip>
          <a:srcRect b="35556" l="62136" r="17520" t="34840"/>
          <a:stretch/>
        </p:blipFill>
        <p:spPr>
          <a:xfrm>
            <a:off x="10114736" y="3306238"/>
            <a:ext cx="566851" cy="52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8d545b0aa8_0_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4630" y="3485242"/>
            <a:ext cx="1892546" cy="18925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" name="Google Shape;183;g8d545b0aa8_0_266"/>
          <p:cNvCxnSpPr/>
          <p:nvPr/>
        </p:nvCxnSpPr>
        <p:spPr>
          <a:xfrm>
            <a:off x="7448550" y="4295775"/>
            <a:ext cx="1133700" cy="0"/>
          </a:xfrm>
          <a:prstGeom prst="straightConnector1">
            <a:avLst/>
          </a:prstGeom>
          <a:noFill/>
          <a:ln cap="rnd" cmpd="dbl" w="38100">
            <a:solidFill>
              <a:srgbClr val="44546A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184" name="Google Shape;184;g8d545b0aa8_0_266"/>
          <p:cNvCxnSpPr/>
          <p:nvPr/>
        </p:nvCxnSpPr>
        <p:spPr>
          <a:xfrm>
            <a:off x="3933825" y="4276725"/>
            <a:ext cx="1133700" cy="0"/>
          </a:xfrm>
          <a:prstGeom prst="straightConnector1">
            <a:avLst/>
          </a:prstGeom>
          <a:noFill/>
          <a:ln cap="rnd" cmpd="dbl" w="38100">
            <a:solidFill>
              <a:srgbClr val="44546A"/>
            </a:solidFill>
            <a:prstDash val="solid"/>
            <a:round/>
            <a:headEnd len="lg" w="lg" type="triangle"/>
            <a:tailEnd len="lg" w="lg" type="triangle"/>
          </a:ln>
        </p:spPr>
      </p:cxnSp>
      <p:sp>
        <p:nvSpPr>
          <p:cNvPr id="185" name="Google Shape;185;g8d545b0aa8_0_266"/>
          <p:cNvSpPr txBox="1"/>
          <p:nvPr/>
        </p:nvSpPr>
        <p:spPr>
          <a:xfrm>
            <a:off x="3810000" y="3665350"/>
            <a:ext cx="11337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Request</a:t>
            </a:r>
            <a:endParaRPr sz="1800"/>
          </a:p>
        </p:txBody>
      </p:sp>
      <p:sp>
        <p:nvSpPr>
          <p:cNvPr id="186" name="Google Shape;186;g8d545b0aa8_0_266"/>
          <p:cNvSpPr txBox="1"/>
          <p:nvPr/>
        </p:nvSpPr>
        <p:spPr>
          <a:xfrm>
            <a:off x="3810000" y="2562175"/>
            <a:ext cx="6156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SERVICE: chat.req.access</a:t>
            </a:r>
            <a:endParaRPr b="1" sz="2200"/>
          </a:p>
        </p:txBody>
      </p:sp>
      <p:sp>
        <p:nvSpPr>
          <p:cNvPr id="187" name="Google Shape;187;g8d545b0aa8_0_266"/>
          <p:cNvSpPr txBox="1"/>
          <p:nvPr/>
        </p:nvSpPr>
        <p:spPr>
          <a:xfrm>
            <a:off x="403675" y="983300"/>
            <a:ext cx="11195400" cy="17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To get access to the Chat Streams, first need to request for credentials.</a:t>
            </a:r>
            <a:endParaRPr sz="3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d545b0aa8_0_313"/>
          <p:cNvSpPr txBox="1"/>
          <p:nvPr/>
        </p:nvSpPr>
        <p:spPr>
          <a:xfrm>
            <a:off x="822895" y="-268253"/>
            <a:ext cx="8237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</a:rPr>
              <a:t>Accounts Isolation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8d545b0aa8_0_313"/>
          <p:cNvSpPr txBox="1"/>
          <p:nvPr/>
        </p:nvSpPr>
        <p:spPr>
          <a:xfrm>
            <a:off x="403675" y="983301"/>
            <a:ext cx="11195400" cy="54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Char char="●"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We have 3 types of users, all part of the same account KUBECON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AA84F"/>
              </a:buClr>
              <a:buSzPts val="2800"/>
              <a:buFont typeface="Lato"/>
              <a:buChar char="✓"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Chat Credentials Requestor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./nats-req  chat.req.access &lt;username&gt;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AA84F"/>
              </a:buClr>
              <a:buSzPts val="2800"/>
              <a:buFont typeface="Lato"/>
              <a:buChar char="✓"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Credential Provisioners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./chat-access -creds chat.creds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AA84F"/>
              </a:buClr>
              <a:buSzPts val="2800"/>
              <a:buFont typeface="Lato"/>
              <a:buChar char="✓"/>
            </a:pPr>
            <a:r>
              <a:rPr lang="en-US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Chat Users</a:t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./chat -creds my.creds</a:t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ee5c974d0_0_2"/>
          <p:cNvSpPr txBox="1"/>
          <p:nvPr/>
        </p:nvSpPr>
        <p:spPr>
          <a:xfrm>
            <a:off x="822895" y="-268253"/>
            <a:ext cx="8237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</a:rPr>
              <a:t>Using NSC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8ee5c974d0_0_2"/>
          <p:cNvSpPr txBox="1"/>
          <p:nvPr/>
        </p:nvSpPr>
        <p:spPr>
          <a:xfrm>
            <a:off x="234300" y="1506650"/>
            <a:ext cx="10827300" cy="40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ts val="2700"/>
              <a:buFont typeface="Lato"/>
              <a:buChar char="●"/>
            </a:pPr>
            <a:r>
              <a:rPr lang="en-US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NSC is the command line tool to manage users and accounts</a:t>
            </a:r>
            <a:br>
              <a:rPr lang="en-US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2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https://github.com/nats-io/nsc</a:t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curl https://nats-io.github.io/k8s/setup/nsc-setup.sh | sh</a:t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472C4"/>
              </a:buClr>
              <a:buSzPts val="2700"/>
              <a:buFont typeface="Lato"/>
              <a:buChar char="●"/>
            </a:pPr>
            <a:r>
              <a:rPr lang="en-US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nsc add account --name KUBECON</a:t>
            </a:r>
            <a:br>
              <a:rPr lang="en-US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[ OK ] generated and stored account key "ADKN46NONOAOEPWUPFB47MOEBNOXRNJFRAKVOAQA7Q4JPVSFAPVHAW4T"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[ OK ] added account "KUBECON"</a:t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D8D8D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ee5c974d0_0_20"/>
          <p:cNvSpPr txBox="1"/>
          <p:nvPr/>
        </p:nvSpPr>
        <p:spPr>
          <a:xfrm>
            <a:off x="822895" y="-268253"/>
            <a:ext cx="8237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</a:rPr>
              <a:t>Creating the account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8ee5c974d0_0_20"/>
          <p:cNvSpPr txBox="1"/>
          <p:nvPr/>
        </p:nvSpPr>
        <p:spPr>
          <a:xfrm>
            <a:off x="234300" y="1506650"/>
            <a:ext cx="10827300" cy="40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Lato"/>
              <a:buChar char="●"/>
            </a:pPr>
            <a:r>
              <a:rPr lang="en-US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chat application will exist in the KUBECON account</a:t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&gt; </a:t>
            </a: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nsc add account --name KUBECON</a:t>
            </a:r>
            <a:b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[ OK ] generated and stored account key "ADKN46NONOAOEPWUPFB47MOEBNOXRNJFRAKVOAQA7Q4JPVSFAPVHAW4T"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[ OK ] added account "KUBECON"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8D8D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ee5c974d0_0_25"/>
          <p:cNvSpPr txBox="1"/>
          <p:nvPr/>
        </p:nvSpPr>
        <p:spPr>
          <a:xfrm>
            <a:off x="822895" y="-268253"/>
            <a:ext cx="8237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</a:rPr>
              <a:t>Adding a signing key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g8ee5c974d0_0_25"/>
          <p:cNvSpPr txBox="1"/>
          <p:nvPr/>
        </p:nvSpPr>
        <p:spPr>
          <a:xfrm>
            <a:off x="234300" y="1506650"/>
            <a:ext cx="10827300" cy="40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Lato"/>
              <a:buChar char="●"/>
            </a:pPr>
            <a:r>
              <a:rPr lang="en-US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Since chat users will be created on the fly, we will use a special signing key for that purpose: </a:t>
            </a:r>
            <a:r>
              <a:rPr lang="en-US" sz="2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https://docs.nats.io/nats-tools/nsc/signing_keys</a:t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&gt; nsc generate nkey --account --store </a:t>
            </a:r>
            <a:b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&gt; nsc edit account --sk AABKQTMBNP74VWKMA64PERDYH6ZYB45Y5JINQKG5MEKJZ5M45JDV57KI  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[ OK ] added signing key "AABKQTMBNP74VWKMA64PERDYH6ZYB45Y5JINQKG5MEKJZ5M45JDV57KI"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[ OK ] edited account "KUBECON"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D8D8D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ee5c974d0_0_47"/>
          <p:cNvSpPr txBox="1"/>
          <p:nvPr/>
        </p:nvSpPr>
        <p:spPr>
          <a:xfrm>
            <a:off x="822895" y="-268253"/>
            <a:ext cx="8237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</a:rPr>
              <a:t>Adding a signing key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g8ee5c974d0_0_47"/>
          <p:cNvSpPr txBox="1"/>
          <p:nvPr/>
        </p:nvSpPr>
        <p:spPr>
          <a:xfrm>
            <a:off x="234300" y="1506650"/>
            <a:ext cx="10827300" cy="40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D8D8D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8" name="Google Shape;218;g8ee5c974d0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550" y="1057450"/>
            <a:ext cx="4979601" cy="5717326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8ee5c974d0_0_47"/>
          <p:cNvSpPr/>
          <p:nvPr/>
        </p:nvSpPr>
        <p:spPr>
          <a:xfrm rot="9403656">
            <a:off x="4818620" y="5202707"/>
            <a:ext cx="1345472" cy="76562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267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00000"/>
              </a:highlight>
            </a:endParaRPr>
          </a:p>
        </p:txBody>
      </p:sp>
      <p:sp>
        <p:nvSpPr>
          <p:cNvPr id="220" name="Google Shape;220;g8ee5c974d0_0_47"/>
          <p:cNvSpPr txBox="1"/>
          <p:nvPr/>
        </p:nvSpPr>
        <p:spPr>
          <a:xfrm>
            <a:off x="6111600" y="4338950"/>
            <a:ext cx="38271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Lato"/>
                <a:ea typeface="Lato"/>
                <a:cs typeface="Lato"/>
                <a:sym typeface="Lato"/>
              </a:rPr>
              <a:t>Public Key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ee5c974d0_0_118"/>
          <p:cNvSpPr txBox="1"/>
          <p:nvPr/>
        </p:nvSpPr>
        <p:spPr>
          <a:xfrm>
            <a:off x="822895" y="-268253"/>
            <a:ext cx="8237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</a:rPr>
              <a:t>Starting the NATS 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g8ee5c974d0_0_118"/>
          <p:cNvSpPr txBox="1"/>
          <p:nvPr/>
        </p:nvSpPr>
        <p:spPr>
          <a:xfrm>
            <a:off x="234300" y="1506650"/>
            <a:ext cx="10827300" cy="40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D8D8D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g8ee5c974d0_0_118"/>
          <p:cNvSpPr txBox="1"/>
          <p:nvPr/>
        </p:nvSpPr>
        <p:spPr>
          <a:xfrm>
            <a:off x="234300" y="1506650"/>
            <a:ext cx="10827300" cy="40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Lato"/>
              <a:buChar char="●"/>
            </a:pPr>
            <a:r>
              <a:rPr lang="en-US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We will use the NATS Server Trusted Operator setup for a decentralized setup.</a:t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Char char="●"/>
            </a:pPr>
            <a:r>
              <a:rPr lang="en-US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NSC can generate the server config:</a:t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&gt; nsc generate config --mem-resolver  &gt; nats.conf</a:t>
            </a:r>
            <a:b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&gt; nats-server -c nats.conf 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[INF] Starting nats-server version 2.2.0-beta.20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[DBG] Go build version go1.14.4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[INF] Git commit [not set]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[INF] Using configuration file: nats.conf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[INF] Trusted Operators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D8D8D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ee5c974d0_0_56"/>
          <p:cNvSpPr txBox="1"/>
          <p:nvPr/>
        </p:nvSpPr>
        <p:spPr>
          <a:xfrm>
            <a:off x="822895" y="-268253"/>
            <a:ext cx="8237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</a:rPr>
              <a:t>Create the Creds Provisioner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8ee5c974d0_0_56"/>
          <p:cNvSpPr txBox="1"/>
          <p:nvPr/>
        </p:nvSpPr>
        <p:spPr>
          <a:xfrm>
            <a:off x="234300" y="1506650"/>
            <a:ext cx="11920200" cy="40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Lato"/>
              <a:buChar char="●"/>
            </a:pPr>
            <a:r>
              <a:rPr lang="en-US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chat-access tool will use the account JWT and the signing key to issue new credentials to users. </a:t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&gt; nsc add user chat-access \ </a:t>
            </a:r>
            <a:br>
              <a:rPr lang="en-US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-K $NKEYS_PATH</a:t>
            </a:r>
            <a:r>
              <a:rPr i="1" lang="en-US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/keys/A/AB/</a:t>
            </a:r>
            <a:r>
              <a:rPr b="1" i="1" lang="en-US" sz="1700">
                <a:solidFill>
                  <a:srgbClr val="70AD47"/>
                </a:solidFill>
                <a:latin typeface="Lato"/>
                <a:ea typeface="Lato"/>
                <a:cs typeface="Lato"/>
                <a:sym typeface="Lato"/>
              </a:rPr>
              <a:t>AABKQTMBNP74VWKMA64PERDYH6ZYB45Y5JINQKG5MEKJZ5M45JDV57KI</a:t>
            </a:r>
            <a:r>
              <a:rPr i="1" lang="en-US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.nk</a:t>
            </a:r>
            <a:endParaRPr i="1"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&gt; cd chat-access</a:t>
            </a:r>
            <a:br>
              <a:rPr lang="en-US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&gt; go run main.go --acc $NSC_HOME/nats/KO/accounts/KUBECON/</a:t>
            </a:r>
            <a:r>
              <a:rPr b="1" lang="en-US" sz="1700">
                <a:solidFill>
                  <a:srgbClr val="F92672"/>
                </a:solidFill>
                <a:latin typeface="Lato"/>
                <a:ea typeface="Lato"/>
                <a:cs typeface="Lato"/>
                <a:sym typeface="Lato"/>
              </a:rPr>
              <a:t>KUBECON.jwt</a:t>
            </a:r>
            <a:r>
              <a:rPr lang="en-US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\</a:t>
            </a:r>
            <a:br>
              <a:rPr lang="en-US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--sk $NKEYS_PATH</a:t>
            </a:r>
            <a:r>
              <a:rPr i="1" lang="en-US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/keys/A/AB/</a:t>
            </a:r>
            <a:r>
              <a:rPr b="1" i="1" lang="en-US" sz="1700">
                <a:solidFill>
                  <a:srgbClr val="70AD47"/>
                </a:solidFill>
                <a:latin typeface="Lato"/>
                <a:ea typeface="Lato"/>
                <a:cs typeface="Lato"/>
                <a:sym typeface="Lato"/>
              </a:rPr>
              <a:t>AABKQTMBNP74VWKMA64PERDYH6ZYB45Y5JINQKG5MEKJZ5M45JDV57KI</a:t>
            </a:r>
            <a:r>
              <a:rPr i="1" lang="en-US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.nk</a:t>
            </a:r>
            <a:r>
              <a:rPr lang="en-US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\</a:t>
            </a:r>
            <a:br>
              <a:rPr lang="en-US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--creds $NKEYS_PATH/creds/KO/KUBECON/</a:t>
            </a:r>
            <a:r>
              <a:rPr b="1" lang="en-US" sz="1700">
                <a:solidFill>
                  <a:srgbClr val="0563C1"/>
                </a:solidFill>
                <a:latin typeface="Lato"/>
                <a:ea typeface="Lato"/>
                <a:cs typeface="Lato"/>
                <a:sym typeface="Lato"/>
              </a:rPr>
              <a:t>chat-access.creds</a:t>
            </a:r>
            <a:endParaRPr b="1" sz="1700">
              <a:solidFill>
                <a:srgbClr val="0563C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D8D8D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ee5c974d0_0_67"/>
          <p:cNvSpPr txBox="1"/>
          <p:nvPr/>
        </p:nvSpPr>
        <p:spPr>
          <a:xfrm>
            <a:off x="822895" y="-268253"/>
            <a:ext cx="8237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</a:rPr>
              <a:t>Create the Creds Provisioner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g8ee5c974d0_0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9847"/>
            <a:ext cx="8449812" cy="5495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d545b0aa8_0_1"/>
          <p:cNvSpPr txBox="1"/>
          <p:nvPr/>
        </p:nvSpPr>
        <p:spPr>
          <a:xfrm>
            <a:off x="822895" y="-268253"/>
            <a:ext cx="8237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</a:rPr>
              <a:t>About 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g8d545b0aa8_0_1"/>
          <p:cNvSpPr txBox="1"/>
          <p:nvPr/>
        </p:nvSpPr>
        <p:spPr>
          <a:xfrm>
            <a:off x="234304" y="1506654"/>
            <a:ext cx="8198100" cy="30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472C4"/>
              </a:buClr>
              <a:buSzPts val="2700"/>
              <a:buFont typeface="Lato"/>
              <a:buChar char="●"/>
            </a:pPr>
            <a:r>
              <a:rPr lang="en-US" sz="2700">
                <a:latin typeface="Lato"/>
                <a:ea typeface="Lato"/>
                <a:cs typeface="Lato"/>
                <a:sym typeface="Lato"/>
              </a:rPr>
              <a:t>Waldemar Quevedo /</a:t>
            </a:r>
            <a:r>
              <a:rPr lang="en-US" sz="2700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700" u="sng">
                <a:solidFill>
                  <a:srgbClr val="4472C4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@wallyqs </a:t>
            </a:r>
            <a:endParaRPr sz="2700" u="sng">
              <a:solidFill>
                <a:srgbClr val="4472C4"/>
              </a:solidFill>
              <a:latin typeface="Lato"/>
              <a:ea typeface="Lato"/>
              <a:cs typeface="Lato"/>
              <a:sym typeface="Lato"/>
              <a:hlinkClick r:id="rId4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472C4"/>
              </a:buClr>
              <a:buSzPts val="2700"/>
              <a:buFont typeface="Lato"/>
              <a:buChar char="●"/>
            </a:pPr>
            <a:r>
              <a:rPr lang="en-US" sz="2700">
                <a:latin typeface="Lato"/>
                <a:ea typeface="Lato"/>
                <a:cs typeface="Lato"/>
                <a:sym typeface="Lato"/>
              </a:rPr>
              <a:t>Software Engineer at   </a:t>
            </a:r>
            <a:endParaRPr sz="2700">
              <a:latin typeface="Lato"/>
              <a:ea typeface="Lato"/>
              <a:cs typeface="Lato"/>
              <a:sym typeface="Lato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472C4"/>
              </a:buClr>
              <a:buSzPts val="2700"/>
              <a:buFont typeface="Lato"/>
              <a:buChar char="●"/>
            </a:pPr>
            <a:r>
              <a:rPr lang="en-US" sz="2700">
                <a:latin typeface="Lato"/>
                <a:ea typeface="Lato"/>
                <a:cs typeface="Lato"/>
                <a:sym typeface="Lato"/>
              </a:rPr>
              <a:t>NATS Core maintainer</a:t>
            </a:r>
            <a:endParaRPr sz="2700">
              <a:latin typeface="Lato"/>
              <a:ea typeface="Lato"/>
              <a:cs typeface="Lato"/>
              <a:sym typeface="Lato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472C4"/>
              </a:buClr>
              <a:buSzPts val="2700"/>
              <a:buFont typeface="Lato"/>
              <a:buChar char="●"/>
            </a:pPr>
            <a:r>
              <a:rPr lang="en-US" sz="2700">
                <a:latin typeface="Lato"/>
                <a:ea typeface="Lato"/>
                <a:cs typeface="Lato"/>
                <a:sym typeface="Lato"/>
              </a:rPr>
              <a:t>Using </a:t>
            </a:r>
            <a:r>
              <a:rPr lang="en-US" sz="27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NATS since 2012</a:t>
            </a:r>
            <a:endParaRPr sz="2700">
              <a:latin typeface="Lato"/>
              <a:ea typeface="Lato"/>
              <a:cs typeface="Lato"/>
              <a:sym typeface="Lato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472C4"/>
              </a:buClr>
              <a:buSzPts val="2700"/>
              <a:buFont typeface="Lato"/>
              <a:buChar char="●"/>
            </a:pPr>
            <a:r>
              <a:rPr lang="en-US" sz="2700">
                <a:latin typeface="Lato"/>
                <a:ea typeface="Lato"/>
                <a:cs typeface="Lato"/>
                <a:sym typeface="Lato"/>
              </a:rPr>
              <a:t>Author of Practical NATS (</a:t>
            </a:r>
            <a:r>
              <a:rPr i="1" lang="en-US" sz="2700">
                <a:solidFill>
                  <a:srgbClr val="4472C4"/>
                </a:solidFill>
                <a:latin typeface="Lato"/>
                <a:ea typeface="Lato"/>
                <a:cs typeface="Lato"/>
                <a:sym typeface="Lato"/>
              </a:rPr>
              <a:t>Apress</a:t>
            </a:r>
            <a:r>
              <a:rPr lang="en-US" sz="2700">
                <a:latin typeface="Lato"/>
                <a:ea typeface="Lato"/>
                <a:cs typeface="Lato"/>
                <a:sym typeface="Lato"/>
              </a:rPr>
              <a:t>, 2018)</a:t>
            </a:r>
            <a:endParaRPr sz="2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D8D8D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2" name="Google Shape;102;g8d545b0aa8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3075" y="2151824"/>
            <a:ext cx="2114300" cy="4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g8d545b0aa8_0_1"/>
          <p:cNvPicPr preferRelativeResize="0"/>
          <p:nvPr/>
        </p:nvPicPr>
        <p:blipFill rotWithShape="1">
          <a:blip r:embed="rId6">
            <a:alphaModFix/>
          </a:blip>
          <a:srcRect b="10761" l="1568" r="86968" t="28885"/>
          <a:stretch/>
        </p:blipFill>
        <p:spPr>
          <a:xfrm>
            <a:off x="6678375" y="2151825"/>
            <a:ext cx="1403148" cy="20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ee5c974d0_0_110"/>
          <p:cNvSpPr txBox="1"/>
          <p:nvPr/>
        </p:nvSpPr>
        <p:spPr>
          <a:xfrm>
            <a:off x="822895" y="-268253"/>
            <a:ext cx="8237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</a:rPr>
              <a:t>Create the Creds Provisioner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g8ee5c974d0_0_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87" y="1209853"/>
            <a:ext cx="6737022" cy="549575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8ee5c974d0_0_110"/>
          <p:cNvSpPr/>
          <p:nvPr/>
        </p:nvSpPr>
        <p:spPr>
          <a:xfrm rot="9403656">
            <a:off x="6295870" y="3744157"/>
            <a:ext cx="1345472" cy="76562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267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00000"/>
              </a:highlight>
            </a:endParaRPr>
          </a:p>
        </p:txBody>
      </p:sp>
      <p:sp>
        <p:nvSpPr>
          <p:cNvPr id="247" name="Google Shape;247;g8ee5c974d0_0_110"/>
          <p:cNvSpPr txBox="1"/>
          <p:nvPr/>
        </p:nvSpPr>
        <p:spPr>
          <a:xfrm>
            <a:off x="7588850" y="2880400"/>
            <a:ext cx="42477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Lato"/>
                <a:ea typeface="Lato"/>
                <a:cs typeface="Lato"/>
                <a:sym typeface="Lato"/>
              </a:rPr>
              <a:t>QueueSubscription makes this a load balanced service.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8ee5c974d0_0_78"/>
          <p:cNvSpPr txBox="1"/>
          <p:nvPr/>
        </p:nvSpPr>
        <p:spPr>
          <a:xfrm>
            <a:off x="822895" y="-268253"/>
            <a:ext cx="8237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</a:rPr>
              <a:t>Requesting Access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8ee5c974d0_0_78"/>
          <p:cNvSpPr txBox="1"/>
          <p:nvPr/>
        </p:nvSpPr>
        <p:spPr>
          <a:xfrm>
            <a:off x="234300" y="1506650"/>
            <a:ext cx="11920200" cy="40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Lato"/>
              <a:buChar char="●"/>
            </a:pPr>
            <a:r>
              <a:rPr lang="en-US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 order to request access, we need to create a special user with very limited permissions, that can only request for access.</a:t>
            </a:r>
            <a:br>
              <a:rPr lang="en-US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nsc add user chat-creds-request -K $SIGNING_KEY \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&gt;              --allow-pubsub '</a:t>
            </a:r>
            <a:r>
              <a:rPr b="1" lang="en-US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chat.req.access'</a:t>
            </a:r>
            <a:r>
              <a:rPr lang="en-US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\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&gt;              -</a:t>
            </a:r>
            <a:r>
              <a:rPr b="1" lang="en-US" sz="1600">
                <a:solidFill>
                  <a:srgbClr val="F92672"/>
                </a:solidFill>
                <a:latin typeface="Lato"/>
                <a:ea typeface="Lato"/>
                <a:cs typeface="Lato"/>
                <a:sym typeface="Lato"/>
              </a:rPr>
              <a:t>-allow-pubsub '_INBOX.&gt;' \</a:t>
            </a:r>
            <a:endParaRPr b="1" sz="1600">
              <a:solidFill>
                <a:srgbClr val="F9267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&gt;              --allow-pubsub '_R_' \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&gt;              --allow-pubsub '_R_.&gt;'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[ OK ] generated and stored user key "UAP7HBB4U7P6NIJTSYFHLU6AXS4KRSYGTLQDSFBQKVHYXFA26LPJH6AF"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[ OK ] generated user creds file "$NKEYS_PATH/creds/KO/KUBECON/chat-creds-request.creds"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[ OK ] added user "chat-creds-request" to account "KUBECON"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g8ee5c974d0_0_78"/>
          <p:cNvSpPr txBox="1"/>
          <p:nvPr/>
        </p:nvSpPr>
        <p:spPr>
          <a:xfrm>
            <a:off x="4924175" y="4078650"/>
            <a:ext cx="53793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Lato"/>
                <a:ea typeface="Lato"/>
                <a:cs typeface="Lato"/>
                <a:sym typeface="Lato"/>
              </a:rPr>
              <a:t>Required for requests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g8ee5c974d0_0_78"/>
          <p:cNvSpPr/>
          <p:nvPr/>
        </p:nvSpPr>
        <p:spPr>
          <a:xfrm flipH="1" rot="1396344">
            <a:off x="3557195" y="4120932"/>
            <a:ext cx="1345472" cy="765622"/>
          </a:xfrm>
          <a:prstGeom prst="rightArrow">
            <a:avLst>
              <a:gd fmla="val 50000" name="adj1"/>
              <a:gd fmla="val 51902" name="adj2"/>
            </a:avLst>
          </a:prstGeom>
          <a:solidFill>
            <a:srgbClr val="F9267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8ee5c974d0_0_85"/>
          <p:cNvSpPr txBox="1"/>
          <p:nvPr/>
        </p:nvSpPr>
        <p:spPr>
          <a:xfrm>
            <a:off x="822895" y="-268253"/>
            <a:ext cx="8237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</a:rPr>
              <a:t>Requesting Access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8ee5c974d0_0_85"/>
          <p:cNvSpPr txBox="1"/>
          <p:nvPr/>
        </p:nvSpPr>
        <p:spPr>
          <a:xfrm>
            <a:off x="234300" y="1506650"/>
            <a:ext cx="11920200" cy="40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latin typeface="Lato"/>
                <a:ea typeface="Lato"/>
                <a:cs typeface="Lato"/>
                <a:sym typeface="Lato"/>
              </a:rPr>
              <a:t>./nats-req -s localhost -creds $NKEYS_PATH/creds/KO/KUBECON/chat-creds-request.creds </a:t>
            </a:r>
            <a:r>
              <a:rPr b="1" lang="en-US"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chat.req.access</a:t>
            </a:r>
            <a:r>
              <a:rPr b="1" lang="en-US" sz="1600">
                <a:latin typeface="Lato"/>
                <a:ea typeface="Lato"/>
                <a:cs typeface="Lato"/>
                <a:sym typeface="Lato"/>
              </a:rPr>
              <a:t> foo</a:t>
            </a:r>
            <a:endParaRPr b="1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Published [chat.req.access] : 'foo'</a:t>
            </a: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Received  [_INBOX.GoMGWmwpbPnwRSSpiXFeKd.2NumbUrd] : '</a:t>
            </a: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-----BEGIN NATS USER JWT-----</a:t>
            </a: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yJ0eXAiOiJqd3QiLCJhbGciOiJlZDI1NTE5In0.eyJleHAiOjE2Mjc3NTc2NzYsImp0aSI6Ik43VEdNM0FRVFRaQVFWUElNRDNURlRZRUVYVkNWU1hPWEFIR0U3Q0g2UFJRWlpBUkFTSFEiLCJpYXQiOjE1OTYyMjE2NzYsImlzcyI6IkFBQktRVE1CTlA3NFZXS01BNjRQRVJEWUg2WllCNDVZNUpJTlFLRzVNRUtKWjVNNDVKRFY1N0tJIiwibmFtZSI6ImZvbyIsInN1YiI6IlVEN0pRTkNUSlFKVUpEVTJLNUxUNVlRSVlWSk9MTElXRVlOTUs1UUxUQ1hCMkNQQTVJTllNUEo1IiwidHlwZSI6InVzZXIiLCJuYXRzIjp7InB1YiI6eyJhbGxvdyI6WyJjaGF0LktVQkVDT04ub25saW5lIiwiY2hhdC5LVUJFQ09OLnBvc3RzLioiLCJjaGF0LktVQkVDT04uZG1zLioiXX0sInN1YiI6eyJhbGxvdyI6WyJjaGF0LktVQkVDT04ub25saW5lIiwiY2hhdC5LVUJFQ09OLnBvc3RzLioiLCJjaGF0LktVQkVDT04uZG1zLlVEN0pRTkNUSlFKVUpEVTJLNUxUNVlRSVlWSk9MTElXRVlOTUs1UUxUQ1hCMkNQQTVJTllNUEo1IiwiX0lOQk9YLlx1MDAzZSJdfSwicGF5bG9hZCI6MTAyNH0sImlzc3Vlcl9hY2NvdW50IjoiQURLTjQ2Tk9OT0FPRVBXVVBGQjQ3TU9FQk5PWFJOSkZSQUtWT0FRQTdRNEpQVlNGQVBWSEFXNFQifQ.d1tr9RFHFqqLQ4Ed-Oncuu43l843rS5FLq6MhA8ocj2qj2ZcvD_UE1SoKKnRMoJxUdZVMty8GhT8RA3Qpo85AA</a:t>
            </a: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------END NATS USER JWT------</a:t>
            </a: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************************* IMPORTANT *************************</a:t>
            </a: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Private NKEYs are sensitive and should be treated as secrets.</a:t>
            </a: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-----BEGIN USER PRIVATE KEY-----</a:t>
            </a: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SUAN7DPWZXEXUFAG3QEZIU6WQIUECAEHXHFBD6NA62ALPCGTVESWPGBRUQ</a:t>
            </a: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------END USER PRIVATE KEY------</a:t>
            </a: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*************************************************************</a:t>
            </a: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ee5c974d0_0_91"/>
          <p:cNvSpPr txBox="1"/>
          <p:nvPr/>
        </p:nvSpPr>
        <p:spPr>
          <a:xfrm>
            <a:off x="822895" y="-268253"/>
            <a:ext cx="8237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</a:rPr>
              <a:t>Requesting Access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g8ee5c974d0_0_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9847"/>
            <a:ext cx="3887073" cy="549575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8ee5c974d0_0_91"/>
          <p:cNvSpPr/>
          <p:nvPr/>
        </p:nvSpPr>
        <p:spPr>
          <a:xfrm rot="9403656">
            <a:off x="3649895" y="4342532"/>
            <a:ext cx="1345472" cy="76562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267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00000"/>
              </a:highlight>
            </a:endParaRPr>
          </a:p>
        </p:txBody>
      </p:sp>
      <p:sp>
        <p:nvSpPr>
          <p:cNvPr id="269" name="Google Shape;269;g8ee5c974d0_0_91"/>
          <p:cNvSpPr txBox="1"/>
          <p:nvPr/>
        </p:nvSpPr>
        <p:spPr>
          <a:xfrm>
            <a:off x="4998975" y="3403975"/>
            <a:ext cx="53793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Lato"/>
                <a:ea typeface="Lato"/>
                <a:cs typeface="Lato"/>
                <a:sym typeface="Lato"/>
              </a:rPr>
              <a:t>DMs subscription only work against the user public key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g8ee5c974d0_0_91"/>
          <p:cNvSpPr/>
          <p:nvPr/>
        </p:nvSpPr>
        <p:spPr>
          <a:xfrm flipH="1" rot="1396344">
            <a:off x="3687295" y="2737182"/>
            <a:ext cx="1345472" cy="765622"/>
          </a:xfrm>
          <a:prstGeom prst="rightArrow">
            <a:avLst>
              <a:gd fmla="val 50000" name="adj1"/>
              <a:gd fmla="val 51902" name="adj2"/>
            </a:avLst>
          </a:prstGeom>
          <a:solidFill>
            <a:srgbClr val="F9267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ee5c974d0_0_102"/>
          <p:cNvSpPr txBox="1"/>
          <p:nvPr/>
        </p:nvSpPr>
        <p:spPr>
          <a:xfrm>
            <a:off x="822895" y="-268253"/>
            <a:ext cx="8237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</a:rPr>
              <a:t>Entering the chat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8ee5c974d0_0_102"/>
          <p:cNvSpPr txBox="1"/>
          <p:nvPr/>
        </p:nvSpPr>
        <p:spPr>
          <a:xfrm>
            <a:off x="234300" y="1506650"/>
            <a:ext cx="11920200" cy="40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Lato"/>
              <a:buChar char="●"/>
            </a:pPr>
            <a:r>
              <a:rPr lang="en-US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user can now connect with this credentials and join a chat.</a:t>
            </a:r>
            <a:br>
              <a:rPr lang="en-US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./chat -s localhost -creds foo.creds</a:t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7" name="Google Shape;277;g8ee5c974d0_0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9499" y="2702050"/>
            <a:ext cx="6730750" cy="380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8ee5c974d0_0_138"/>
          <p:cNvSpPr txBox="1"/>
          <p:nvPr/>
        </p:nvSpPr>
        <p:spPr>
          <a:xfrm>
            <a:off x="822895" y="-268253"/>
            <a:ext cx="8237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</a:rPr>
              <a:t>Entering the chat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8ee5c974d0_0_138"/>
          <p:cNvSpPr txBox="1"/>
          <p:nvPr/>
        </p:nvSpPr>
        <p:spPr>
          <a:xfrm>
            <a:off x="234300" y="1506650"/>
            <a:ext cx="11920200" cy="40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Lato"/>
              <a:buChar char="●"/>
            </a:pPr>
            <a:r>
              <a:rPr lang="en-US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We can use the same credentials to listen to online events.</a:t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&gt; nats-sub -creds userA.creds 'chat.KUBECON.online'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Listening on [chat.KUBECON.online]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[#1] Received on [chat.KUBECON.online]: '</a:t>
            </a:r>
            <a:r>
              <a:rPr lang="en-US" sz="1450">
                <a:solidFill>
                  <a:srgbClr val="78BC7A"/>
                </a:solidFill>
              </a:rPr>
              <a:t>eyJ0eXAiOiJqd3QiLCJhbGciOiJlZDI1NTE5In0.eyJleHAiOjE1OTYyMjMwMTAsImp0aSI6IjNZSlpHUjROQVE3VTJJVFFFSU41WlBCRlBPV1A3QVZDRTRISTZLRElMUzVKRkZVSFg1WlEiLCJpYXQiOjE1OTYyMjI5NTAsImlzcyI6IlVCQUNSWURRWlZUVFFONE9ITlRESEdPTDZSV0VTWlNMM0tBR1hYSDJaWU5HTUNZRTVWVVcyNkpZIiwibmFtZSI6ImZvbyIsInN1YiI6IlVCQUNSWURRWlZUVFFONE9ITlRESEdPTDZSV0VTWlNMM0tBR1hYSDJaWU5HTUNZRTVWVVcyNkpZIiwidHlwZSI6Im5ncy1jaGF0LW9ubGluZSJ9.tu8Q8x88FpDmFhYQbSLiKDKiz4qP9yy7c0S23zIRQzhBHlxBLX9wpduQaF9HOcEYivMSu538cesPDP2EVyy8Bg</a:t>
            </a:r>
            <a:r>
              <a:rPr lang="en-US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'</a:t>
            </a:r>
            <a:endParaRPr sz="1450">
              <a:solidFill>
                <a:srgbClr val="78BC7A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8ee5c974d0_0_147"/>
          <p:cNvSpPr txBox="1"/>
          <p:nvPr/>
        </p:nvSpPr>
        <p:spPr>
          <a:xfrm>
            <a:off x="822895" y="-268253"/>
            <a:ext cx="8237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</a:rPr>
              <a:t>Entering the chat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8ee5c974d0_0_147"/>
          <p:cNvSpPr txBox="1"/>
          <p:nvPr/>
        </p:nvSpPr>
        <p:spPr>
          <a:xfrm>
            <a:off x="234300" y="1506650"/>
            <a:ext cx="12023100" cy="40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Lato"/>
              <a:buChar char="●"/>
            </a:pPr>
            <a:r>
              <a:rPr lang="en-US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But can only subscribe to personal DMs</a:t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&gt; </a:t>
            </a:r>
            <a:r>
              <a:rPr lang="en-US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nats-sub -creds userA.creds ‘chat.KUBECON.dms.UBGAWHHSU2CKNIHYWSCXA53HLYCCKRH5TB6HWW3QSJGGA652WSANDCG5'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&gt; nats-sub -creds userA.creds 'chat.KUBECON.dms.*'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nats: Permissions Violation for Subscription to "chat.KUBECON.dms.*"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ee5c974d0_0_154"/>
          <p:cNvSpPr txBox="1"/>
          <p:nvPr/>
        </p:nvSpPr>
        <p:spPr>
          <a:xfrm>
            <a:off x="822895" y="-268253"/>
            <a:ext cx="8237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</a:rPr>
              <a:t>The </a:t>
            </a:r>
            <a:r>
              <a:rPr b="1" lang="en-US" sz="4000">
                <a:solidFill>
                  <a:schemeClr val="lt1"/>
                </a:solidFill>
              </a:rPr>
              <a:t>Chat Client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g8ee5c974d0_0_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5025"/>
            <a:ext cx="7392124" cy="511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8ee5c974d0_0_165"/>
          <p:cNvSpPr txBox="1"/>
          <p:nvPr/>
        </p:nvSpPr>
        <p:spPr>
          <a:xfrm>
            <a:off x="822895" y="-268253"/>
            <a:ext cx="8237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</a:rPr>
              <a:t>The Chat Client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g8ee5c974d0_0_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9847"/>
            <a:ext cx="8949608" cy="5495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8ee5c974d0_0_263"/>
          <p:cNvSpPr txBox="1"/>
          <p:nvPr/>
        </p:nvSpPr>
        <p:spPr>
          <a:xfrm>
            <a:off x="822895" y="-268253"/>
            <a:ext cx="8237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</a:rPr>
              <a:t>Done :)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8ee5c974d0_0_263"/>
          <p:cNvSpPr txBox="1"/>
          <p:nvPr/>
        </p:nvSpPr>
        <p:spPr>
          <a:xfrm>
            <a:off x="234299" y="1506650"/>
            <a:ext cx="9305700" cy="30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472C4"/>
              </a:buClr>
              <a:buSzPts val="2700"/>
              <a:buFont typeface="Lato"/>
              <a:buChar char="●"/>
            </a:pPr>
            <a:r>
              <a:rPr lang="en-US" sz="2700">
                <a:latin typeface="Lato"/>
                <a:ea typeface="Lato"/>
                <a:cs typeface="Lato"/>
                <a:sym typeface="Lato"/>
              </a:rPr>
              <a:t>Complete application can be found at:</a:t>
            </a:r>
            <a:br>
              <a:rPr lang="en-US" sz="2700">
                <a:latin typeface="Lato"/>
                <a:ea typeface="Lato"/>
                <a:cs typeface="Lato"/>
                <a:sym typeface="Lato"/>
              </a:rPr>
            </a:br>
            <a:r>
              <a:rPr lang="en-US" sz="2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https://github.com/wallyqs/kubecon2020/</a:t>
            </a:r>
            <a:br>
              <a:rPr lang="en-US" sz="2700">
                <a:latin typeface="Lato"/>
                <a:ea typeface="Lato"/>
                <a:cs typeface="Lato"/>
                <a:sym typeface="Lato"/>
              </a:rPr>
            </a:br>
            <a:endParaRPr sz="2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D8D8D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8" name="Google Shape;308;g8ee5c974d0_0_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025" y="2877450"/>
            <a:ext cx="1866900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d545b0aa8_0_91"/>
          <p:cNvSpPr txBox="1"/>
          <p:nvPr/>
        </p:nvSpPr>
        <p:spPr>
          <a:xfrm>
            <a:off x="822895" y="-268253"/>
            <a:ext cx="8237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</a:rPr>
              <a:t>In this talk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g8d545b0aa8_0_91"/>
          <p:cNvSpPr txBox="1"/>
          <p:nvPr/>
        </p:nvSpPr>
        <p:spPr>
          <a:xfrm>
            <a:off x="234299" y="1506650"/>
            <a:ext cx="9305700" cy="30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472C4"/>
              </a:buClr>
              <a:buSzPts val="2700"/>
              <a:buFont typeface="Lato"/>
              <a:buChar char="●"/>
            </a:pPr>
            <a:r>
              <a:rPr lang="en-US" sz="2700">
                <a:latin typeface="Lato"/>
                <a:ea typeface="Lato"/>
                <a:cs typeface="Lato"/>
                <a:sym typeface="Lato"/>
              </a:rPr>
              <a:t>Deep Dive into some of the NATS features</a:t>
            </a:r>
            <a:endParaRPr sz="2700">
              <a:latin typeface="Lato"/>
              <a:ea typeface="Lato"/>
              <a:cs typeface="Lato"/>
              <a:sym typeface="Lato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472C4"/>
              </a:buClr>
              <a:buSzPts val="2700"/>
              <a:buFont typeface="Lato"/>
              <a:buChar char="●"/>
            </a:pPr>
            <a:r>
              <a:rPr lang="en-US" sz="2700">
                <a:latin typeface="Lato"/>
                <a:ea typeface="Lato"/>
                <a:cs typeface="Lato"/>
                <a:sym typeface="Lato"/>
              </a:rPr>
              <a:t>Example: Building Chat App Walkthrough</a:t>
            </a:r>
            <a:endParaRPr sz="2700">
              <a:latin typeface="Lato"/>
              <a:ea typeface="Lato"/>
              <a:cs typeface="Lato"/>
              <a:sym typeface="Lato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472C4"/>
              </a:buClr>
              <a:buSzPts val="2700"/>
              <a:buFont typeface="Lato"/>
              <a:buChar char="●"/>
            </a:pPr>
            <a:r>
              <a:rPr lang="en-US" sz="2700">
                <a:latin typeface="Lato"/>
                <a:ea typeface="Lato"/>
                <a:cs typeface="Lato"/>
                <a:sym typeface="Lato"/>
              </a:rPr>
              <a:t>Complete application can be found at:</a:t>
            </a:r>
            <a:br>
              <a:rPr lang="en-US" sz="2700">
                <a:latin typeface="Lato"/>
                <a:ea typeface="Lato"/>
                <a:cs typeface="Lato"/>
                <a:sym typeface="Lato"/>
              </a:rPr>
            </a:br>
            <a:r>
              <a:rPr lang="en-US" sz="2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https://github.com/wallyqs/kubecon2020</a:t>
            </a:r>
            <a:r>
              <a:rPr lang="en-US" sz="2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/</a:t>
            </a:r>
            <a:br>
              <a:rPr lang="en-US" sz="2700">
                <a:latin typeface="Lato"/>
                <a:ea typeface="Lato"/>
                <a:cs typeface="Lato"/>
                <a:sym typeface="Lato"/>
              </a:rPr>
            </a:br>
            <a:endParaRPr sz="2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D8D8D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8ee5c974d0_0_173"/>
          <p:cNvSpPr txBox="1"/>
          <p:nvPr/>
        </p:nvSpPr>
        <p:spPr>
          <a:xfrm>
            <a:off x="311700" y="20848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0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Thanks!</a:t>
            </a:r>
            <a:endParaRPr b="1" i="1" sz="40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314" name="Google Shape;314;g8ee5c974d0_0_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25" y="2877450"/>
            <a:ext cx="1866900" cy="18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8ee5c974d0_0_173"/>
          <p:cNvSpPr txBox="1"/>
          <p:nvPr/>
        </p:nvSpPr>
        <p:spPr>
          <a:xfrm>
            <a:off x="2328925" y="2572200"/>
            <a:ext cx="57678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2000" u="sng">
                <a:solidFill>
                  <a:srgbClr val="66D9EF"/>
                </a:solidFill>
                <a:latin typeface="Lato"/>
                <a:ea typeface="Lato"/>
                <a:cs typeface="Lato"/>
                <a:sym typeface="Lato"/>
              </a:rPr>
              <a:t>https://natsio.slack.com </a:t>
            </a:r>
            <a:endParaRPr b="1" sz="2000" u="sng">
              <a:solidFill>
                <a:srgbClr val="66D9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2000" u="sng">
                <a:solidFill>
                  <a:srgbClr val="66D9EF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github.com/nats-io</a:t>
            </a:r>
            <a:r>
              <a:rPr b="1" lang="en-US" sz="2000">
                <a:solidFill>
                  <a:srgbClr val="66D9EF"/>
                </a:solidFill>
                <a:latin typeface="Lato"/>
                <a:ea typeface="Lato"/>
                <a:cs typeface="Lato"/>
                <a:sym typeface="Lato"/>
              </a:rPr>
              <a:t> / </a:t>
            </a:r>
            <a:r>
              <a:rPr b="1" lang="en-US" sz="2000" u="sng">
                <a:solidFill>
                  <a:srgbClr val="66D9EF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@nats_io</a:t>
            </a:r>
            <a:endParaRPr b="1" sz="2000" u="sng">
              <a:solidFill>
                <a:srgbClr val="66D9EF"/>
              </a:solidFill>
              <a:latin typeface="Lato"/>
              <a:ea typeface="Lato"/>
              <a:cs typeface="Lato"/>
              <a:sym typeface="Lato"/>
              <a:hlinkClick r:id="rId6"/>
            </a:endParaRPr>
          </a:p>
          <a:p>
            <a:pPr indent="0" lvl="0" marL="0" rtl="0" algn="l">
              <a:lnSpc>
                <a:spcPct val="13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2000" u="sng">
                <a:solidFill>
                  <a:srgbClr val="66D9EF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https://nats.io</a:t>
            </a:r>
            <a:endParaRPr b="1" sz="2000" u="sng">
              <a:solidFill>
                <a:srgbClr val="66D9EF"/>
              </a:solidFill>
              <a:latin typeface="Lato"/>
              <a:ea typeface="Lato"/>
              <a:cs typeface="Lato"/>
              <a:sym typeface="Lato"/>
              <a:hlinkClick r:id="rId8"/>
            </a:endParaRPr>
          </a:p>
          <a:p>
            <a:pPr indent="0" lvl="0" marL="0" rtl="0" algn="l">
              <a:lnSpc>
                <a:spcPct val="13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66D9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6D9EF"/>
              </a:solidFill>
            </a:endParaRPr>
          </a:p>
        </p:txBody>
      </p:sp>
      <p:sp>
        <p:nvSpPr>
          <p:cNvPr id="316" name="Google Shape;316;g8ee5c974d0_0_173"/>
          <p:cNvSpPr txBox="1"/>
          <p:nvPr/>
        </p:nvSpPr>
        <p:spPr>
          <a:xfrm>
            <a:off x="5068000" y="2745450"/>
            <a:ext cx="4332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200">
                <a:solidFill>
                  <a:srgbClr val="CAFE12"/>
                </a:solidFill>
                <a:latin typeface="Lato"/>
                <a:ea typeface="Lato"/>
                <a:cs typeface="Lato"/>
                <a:sym typeface="Lato"/>
              </a:rPr>
              <a:t>← </a:t>
            </a:r>
            <a:r>
              <a:rPr b="1" i="1" lang="en-US" sz="2200">
                <a:solidFill>
                  <a:srgbClr val="CAFE12"/>
                </a:solidFill>
                <a:latin typeface="Nunito Sans"/>
                <a:ea typeface="Nunito Sans"/>
                <a:cs typeface="Nunito Sans"/>
                <a:sym typeface="Nunito Sans"/>
              </a:rPr>
              <a:t>Join the NATS community :)</a:t>
            </a:r>
            <a:endParaRPr b="1" i="1" sz="2200">
              <a:solidFill>
                <a:srgbClr val="CAFE1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d545b0aa8_0_200"/>
          <p:cNvSpPr txBox="1"/>
          <p:nvPr/>
        </p:nvSpPr>
        <p:spPr>
          <a:xfrm>
            <a:off x="822895" y="-268253"/>
            <a:ext cx="8237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</a:rPr>
              <a:t>The Chat App</a:t>
            </a:r>
            <a:r>
              <a:rPr b="1" lang="en-US" sz="4000">
                <a:solidFill>
                  <a:schemeClr val="lt1"/>
                </a:solidFill>
              </a:rPr>
              <a:t> :)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g8d545b0aa8_0_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1117900"/>
            <a:ext cx="8392150" cy="564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d545b0aa8_0_211"/>
          <p:cNvSpPr txBox="1"/>
          <p:nvPr/>
        </p:nvSpPr>
        <p:spPr>
          <a:xfrm>
            <a:off x="472950" y="2912925"/>
            <a:ext cx="106731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0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Quick Recap: NATS Streams &amp; Services</a:t>
            </a:r>
            <a:endParaRPr b="1" i="1" sz="40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40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121" name="Google Shape;121;g8d545b0aa8_0_211"/>
          <p:cNvCxnSpPr/>
          <p:nvPr/>
        </p:nvCxnSpPr>
        <p:spPr>
          <a:xfrm>
            <a:off x="472950" y="3556125"/>
            <a:ext cx="9193500" cy="0"/>
          </a:xfrm>
          <a:prstGeom prst="straightConnector1">
            <a:avLst/>
          </a:prstGeom>
          <a:noFill/>
          <a:ln cap="flat" cmpd="sng" w="38100">
            <a:solidFill>
              <a:srgbClr val="66D9E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d545b0aa8_0_216"/>
          <p:cNvSpPr txBox="1"/>
          <p:nvPr/>
        </p:nvSpPr>
        <p:spPr>
          <a:xfrm>
            <a:off x="822895" y="-268253"/>
            <a:ext cx="8237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</a:rPr>
              <a:t>Core of NATS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g8d545b0aa8_0_216"/>
          <p:cNvSpPr txBox="1"/>
          <p:nvPr/>
        </p:nvSpPr>
        <p:spPr>
          <a:xfrm>
            <a:off x="234300" y="1506650"/>
            <a:ext cx="11470200" cy="30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563C1"/>
              </a:buClr>
              <a:buSzPts val="2700"/>
              <a:buFont typeface="Lato"/>
              <a:buChar char="●"/>
            </a:pPr>
            <a:r>
              <a:rPr b="1" i="1" lang="en-US" sz="2700">
                <a:solidFill>
                  <a:srgbClr val="0563C1"/>
                </a:solidFill>
                <a:latin typeface="Lato"/>
                <a:ea typeface="Lato"/>
                <a:cs typeface="Lato"/>
                <a:sym typeface="Lato"/>
              </a:rPr>
              <a:t>Streams</a:t>
            </a:r>
            <a:endParaRPr b="1" i="1" sz="2700">
              <a:solidFill>
                <a:srgbClr val="0563C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005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2700"/>
              <a:buFont typeface="Lato"/>
              <a:buChar char="○"/>
            </a:pPr>
            <a:r>
              <a:rPr lang="en-US" sz="2700">
                <a:latin typeface="Lato"/>
                <a:ea typeface="Lato"/>
                <a:cs typeface="Lato"/>
                <a:sym typeface="Lato"/>
              </a:rPr>
              <a:t>A “</a:t>
            </a:r>
            <a:r>
              <a:rPr i="1" lang="en-US" sz="2700">
                <a:latin typeface="Lato"/>
                <a:ea typeface="Lato"/>
                <a:cs typeface="Lato"/>
                <a:sym typeface="Lato"/>
              </a:rPr>
              <a:t>flow”</a:t>
            </a:r>
            <a:endParaRPr i="1" sz="2700">
              <a:latin typeface="Lato"/>
              <a:ea typeface="Lato"/>
              <a:cs typeface="Lato"/>
              <a:sym typeface="Lato"/>
            </a:endParaRPr>
          </a:p>
          <a:p>
            <a:pPr indent="-40005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2700"/>
              <a:buFont typeface="Lato"/>
              <a:buChar char="○"/>
            </a:pPr>
            <a:r>
              <a:rPr lang="en-US" sz="2700">
                <a:latin typeface="Lato"/>
                <a:ea typeface="Lato"/>
                <a:cs typeface="Lato"/>
                <a:sym typeface="Lato"/>
              </a:rPr>
              <a:t>A sequence of messages that can be consumed. Fan out.</a:t>
            </a:r>
            <a:endParaRPr sz="2700">
              <a:latin typeface="Lato"/>
              <a:ea typeface="Lato"/>
              <a:cs typeface="Lato"/>
              <a:sym typeface="Lato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70AD47"/>
              </a:buClr>
              <a:buSzPts val="2700"/>
              <a:buFont typeface="Lato"/>
              <a:buChar char="●"/>
            </a:pPr>
            <a:r>
              <a:rPr b="1" i="1" lang="en-US" sz="2700">
                <a:solidFill>
                  <a:srgbClr val="70AD47"/>
                </a:solidFill>
                <a:latin typeface="Lato"/>
                <a:ea typeface="Lato"/>
                <a:cs typeface="Lato"/>
                <a:sym typeface="Lato"/>
              </a:rPr>
              <a:t>Service</a:t>
            </a:r>
            <a:endParaRPr b="1" i="1" sz="2700">
              <a:solidFill>
                <a:srgbClr val="70AD47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005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2700"/>
              <a:buFont typeface="Lato"/>
              <a:buChar char="○"/>
            </a:pPr>
            <a:r>
              <a:rPr lang="en-US" sz="2700">
                <a:latin typeface="Lato"/>
                <a:ea typeface="Lato"/>
                <a:cs typeface="Lato"/>
                <a:sym typeface="Lato"/>
              </a:rPr>
              <a:t>A subscription that takes request messages and can respond (RPC)</a:t>
            </a:r>
            <a:endParaRPr sz="2700">
              <a:latin typeface="Lato"/>
              <a:ea typeface="Lato"/>
              <a:cs typeface="Lato"/>
              <a:sym typeface="Lato"/>
            </a:endParaRPr>
          </a:p>
          <a:p>
            <a:pPr indent="-40005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2700"/>
              <a:buFont typeface="Lato"/>
              <a:buChar char="○"/>
            </a:pPr>
            <a:r>
              <a:rPr i="1" lang="en-US" sz="2700">
                <a:latin typeface="Lato"/>
                <a:ea typeface="Lato"/>
                <a:cs typeface="Lato"/>
                <a:sym typeface="Lato"/>
              </a:rPr>
              <a:t>“Do something and return a result”</a:t>
            </a:r>
            <a:endParaRPr i="1" sz="2700">
              <a:latin typeface="Lato"/>
              <a:ea typeface="Lato"/>
              <a:cs typeface="Lato"/>
              <a:sym typeface="Lato"/>
            </a:endParaRPr>
          </a:p>
          <a:p>
            <a:pPr indent="-40005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2700"/>
              <a:buFont typeface="Lato"/>
              <a:buChar char="○"/>
            </a:pPr>
            <a:r>
              <a:rPr lang="en-US" sz="2700">
                <a:latin typeface="Lato"/>
                <a:ea typeface="Lato"/>
                <a:cs typeface="Lato"/>
                <a:sym typeface="Lato"/>
              </a:rPr>
              <a:t>Load Balanced</a:t>
            </a:r>
            <a:endParaRPr sz="2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D8D8D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d545b0aa8_0_235"/>
          <p:cNvSpPr txBox="1"/>
          <p:nvPr/>
        </p:nvSpPr>
        <p:spPr>
          <a:xfrm>
            <a:off x="822895" y="-268253"/>
            <a:ext cx="8237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</a:rPr>
              <a:t>Core of NATS: Subjects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g8d545b0aa8_0_235"/>
          <p:cNvSpPr txBox="1"/>
          <p:nvPr/>
        </p:nvSpPr>
        <p:spPr>
          <a:xfrm>
            <a:off x="403675" y="983301"/>
            <a:ext cx="11195400" cy="54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 subject is simply a string representing an interest in data.</a:t>
            </a:r>
            <a:endParaRPr sz="2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Simple subject:  </a:t>
            </a:r>
            <a:r>
              <a:rPr b="1" lang="en-US" sz="2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foo </a:t>
            </a:r>
            <a:r>
              <a:rPr lang="en-US" sz="2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or</a:t>
            </a:r>
            <a:r>
              <a:rPr b="1" lang="en-US" sz="2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weather</a:t>
            </a:r>
            <a:endParaRPr b="1" sz="2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Hierarchically Tokenized: </a:t>
            </a:r>
            <a:r>
              <a:rPr b="1" lang="en-US" sz="2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foo.bar, weather.us.co.denver</a:t>
            </a:r>
            <a:endParaRPr b="1" sz="2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Char char="●"/>
            </a:pPr>
            <a:r>
              <a:rPr lang="en-US" sz="2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Wildcard subscriptions</a:t>
            </a:r>
            <a:endParaRPr sz="2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Pts val="2400"/>
              <a:buChar char="✓"/>
            </a:pPr>
            <a:r>
              <a:rPr b="1"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foo.*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matches </a:t>
            </a:r>
            <a:r>
              <a:rPr b="1"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foo.bar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b="1"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foo.baz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Pts val="2400"/>
              <a:buChar char="✓"/>
            </a:pPr>
            <a:r>
              <a:rPr b="1"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foo.*.bar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matches </a:t>
            </a:r>
            <a:r>
              <a:rPr b="1"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foo.a.bar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b="1"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foo.b.bar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Pts val="2400"/>
              <a:buChar char="✓"/>
            </a:pPr>
            <a:r>
              <a:rPr b="1"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foo.&gt;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matches any of the above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70AD47"/>
              </a:buClr>
              <a:buSzPts val="2400"/>
              <a:buChar char="✓"/>
            </a:pPr>
            <a:r>
              <a:rPr b="1"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&gt;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matches </a:t>
            </a:r>
            <a:r>
              <a:rPr lang="en-US" sz="2400" u="sng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everything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in NATS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800"/>
              <a:buFont typeface="Lato"/>
              <a:buChar char="●"/>
            </a:pPr>
            <a:r>
              <a:rPr lang="en-US" sz="2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Unique subjects for 1:1 addressability</a:t>
            </a:r>
            <a:endParaRPr sz="3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d545b0aa8_0_222"/>
          <p:cNvSpPr txBox="1"/>
          <p:nvPr/>
        </p:nvSpPr>
        <p:spPr>
          <a:xfrm>
            <a:off x="822895" y="-268253"/>
            <a:ext cx="8237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</a:rPr>
              <a:t>Core of NATS: </a:t>
            </a:r>
            <a:r>
              <a:rPr b="1" lang="en-US" sz="4000">
                <a:solidFill>
                  <a:schemeClr val="lt1"/>
                </a:solidFill>
              </a:rPr>
              <a:t>Streams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8d545b0aa8_0_222"/>
          <p:cNvSpPr txBox="1"/>
          <p:nvPr/>
        </p:nvSpPr>
        <p:spPr>
          <a:xfrm>
            <a:off x="1196575" y="1178575"/>
            <a:ext cx="9186000" cy="7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000">
                <a:solidFill>
                  <a:srgbClr val="0563C1"/>
                </a:solidFill>
                <a:latin typeface="Nunito Sans"/>
                <a:ea typeface="Nunito Sans"/>
                <a:cs typeface="Nunito Sans"/>
                <a:sym typeface="Nunito Sans"/>
              </a:rPr>
              <a:t>Streams: </a:t>
            </a:r>
            <a:r>
              <a:rPr b="1" i="1" lang="en-US" sz="4000">
                <a:latin typeface="Nunito Sans"/>
                <a:ea typeface="Nunito Sans"/>
                <a:cs typeface="Nunito Sans"/>
                <a:sym typeface="Nunito Sans"/>
              </a:rPr>
              <a:t>Subscribe() &lt;-&gt; Publish()</a:t>
            </a:r>
            <a:endParaRPr b="1" i="1" sz="40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0" name="Google Shape;140;g8d545b0aa8_0_222"/>
          <p:cNvSpPr txBox="1"/>
          <p:nvPr/>
        </p:nvSpPr>
        <p:spPr>
          <a:xfrm>
            <a:off x="6401272" y="1730363"/>
            <a:ext cx="19743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Lato"/>
                <a:ea typeface="Lato"/>
                <a:cs typeface="Lato"/>
                <a:sym typeface="Lato"/>
              </a:rPr>
              <a:t>Export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g8d545b0aa8_0_222"/>
          <p:cNvSpPr txBox="1"/>
          <p:nvPr/>
        </p:nvSpPr>
        <p:spPr>
          <a:xfrm>
            <a:off x="6401286" y="3715028"/>
            <a:ext cx="21168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Lato"/>
                <a:ea typeface="Lato"/>
                <a:cs typeface="Lato"/>
                <a:sym typeface="Lato"/>
              </a:rPr>
              <a:t>Import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2" name="Google Shape;142;g8d545b0aa8_0_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921" y="1899277"/>
            <a:ext cx="2819425" cy="4300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8d545b0aa8_0_2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7546" y="2366750"/>
            <a:ext cx="5227329" cy="847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8d545b0aa8_0_2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0727" y="4633581"/>
            <a:ext cx="4920966" cy="105447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8d545b0aa8_0_222"/>
          <p:cNvSpPr/>
          <p:nvPr/>
        </p:nvSpPr>
        <p:spPr>
          <a:xfrm flipH="1" rot="9403194">
            <a:off x="3764923" y="2624302"/>
            <a:ext cx="1439934" cy="66509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267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00000"/>
              </a:highlight>
            </a:endParaRPr>
          </a:p>
        </p:txBody>
      </p:sp>
      <p:sp>
        <p:nvSpPr>
          <p:cNvPr id="146" name="Google Shape;146;g8d545b0aa8_0_222"/>
          <p:cNvSpPr/>
          <p:nvPr/>
        </p:nvSpPr>
        <p:spPr>
          <a:xfrm flipH="1" rot="10799284">
            <a:off x="3934356" y="4507051"/>
            <a:ext cx="1440000" cy="665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267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d545b0aa8_0_241"/>
          <p:cNvSpPr txBox="1"/>
          <p:nvPr/>
        </p:nvSpPr>
        <p:spPr>
          <a:xfrm>
            <a:off x="822895" y="-268253"/>
            <a:ext cx="8237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</a:rPr>
              <a:t>Core of NATS: Services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8d545b0aa8_0_241"/>
          <p:cNvSpPr txBox="1"/>
          <p:nvPr/>
        </p:nvSpPr>
        <p:spPr>
          <a:xfrm>
            <a:off x="1207536" y="1102376"/>
            <a:ext cx="10572600" cy="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000">
                <a:solidFill>
                  <a:srgbClr val="70AD47"/>
                </a:solidFill>
                <a:latin typeface="Nunito Sans"/>
                <a:ea typeface="Nunito Sans"/>
                <a:cs typeface="Nunito Sans"/>
                <a:sym typeface="Nunito Sans"/>
              </a:rPr>
              <a:t>Services: </a:t>
            </a:r>
            <a:r>
              <a:rPr b="1" i="1" lang="en-US" sz="4000">
                <a:latin typeface="Nunito Sans"/>
                <a:ea typeface="Nunito Sans"/>
                <a:cs typeface="Nunito Sans"/>
                <a:sym typeface="Nunito Sans"/>
              </a:rPr>
              <a:t>Subscribe() &lt;-&gt; Request()</a:t>
            </a:r>
            <a:endParaRPr b="1" i="1" sz="4000"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53" name="Google Shape;153;g8d545b0aa8_0_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750" y="1855535"/>
            <a:ext cx="3277450" cy="4831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8d545b0aa8_0_2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2074" y="2524287"/>
            <a:ext cx="5806302" cy="125256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8d545b0aa8_0_241"/>
          <p:cNvSpPr/>
          <p:nvPr/>
        </p:nvSpPr>
        <p:spPr>
          <a:xfrm flipH="1" rot="9403509">
            <a:off x="3947591" y="2767586"/>
            <a:ext cx="1657378" cy="76562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267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00000"/>
              </a:highlight>
            </a:endParaRPr>
          </a:p>
        </p:txBody>
      </p:sp>
      <p:sp>
        <p:nvSpPr>
          <p:cNvPr id="156" name="Google Shape;156;g8d545b0aa8_0_241"/>
          <p:cNvSpPr/>
          <p:nvPr/>
        </p:nvSpPr>
        <p:spPr>
          <a:xfrm flipH="1" rot="10799378">
            <a:off x="4031071" y="4933293"/>
            <a:ext cx="1657500" cy="76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267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00000"/>
              </a:highlight>
            </a:endParaRPr>
          </a:p>
        </p:txBody>
      </p:sp>
      <p:pic>
        <p:nvPicPr>
          <p:cNvPr id="157" name="Google Shape;157;g8d545b0aa8_0_241"/>
          <p:cNvPicPr preferRelativeResize="0"/>
          <p:nvPr/>
        </p:nvPicPr>
        <p:blipFill rotWithShape="1">
          <a:blip r:embed="rId5">
            <a:alphaModFix/>
          </a:blip>
          <a:srcRect b="0" l="0" r="35872" t="0"/>
          <a:stretch/>
        </p:blipFill>
        <p:spPr>
          <a:xfrm>
            <a:off x="5772186" y="4800724"/>
            <a:ext cx="5123834" cy="115941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8d545b0aa8_0_241"/>
          <p:cNvSpPr txBox="1"/>
          <p:nvPr/>
        </p:nvSpPr>
        <p:spPr>
          <a:xfrm>
            <a:off x="7197990" y="1737468"/>
            <a:ext cx="22722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Lato"/>
                <a:ea typeface="Lato"/>
                <a:cs typeface="Lato"/>
                <a:sym typeface="Lato"/>
              </a:rPr>
              <a:t>Export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g8d545b0aa8_0_241"/>
          <p:cNvSpPr txBox="1"/>
          <p:nvPr/>
        </p:nvSpPr>
        <p:spPr>
          <a:xfrm>
            <a:off x="7237082" y="4048134"/>
            <a:ext cx="24363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Lato"/>
                <a:ea typeface="Lato"/>
                <a:cs typeface="Lato"/>
                <a:sym typeface="Lato"/>
              </a:rPr>
              <a:t>Import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2020-06-01T17:37:55Z</dcterms:created>
  <dc:creator>Alex Contini</dc:creator>
</cp:coreProperties>
</file>